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68" r:id="rId2"/>
    <p:sldId id="257" r:id="rId3"/>
    <p:sldId id="259" r:id="rId4"/>
    <p:sldId id="269" r:id="rId5"/>
    <p:sldId id="264" r:id="rId6"/>
    <p:sldId id="283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63" r:id="rId21"/>
  </p:sldIdLst>
  <p:sldSz cx="9144000" cy="6858000" type="screen4x3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9CA"/>
    <a:srgbClr val="62C5DC"/>
    <a:srgbClr val="466E8C"/>
    <a:srgbClr val="F2F2F2"/>
    <a:srgbClr val="508EFF"/>
    <a:srgbClr val="BB9F7A"/>
    <a:srgbClr val="649788"/>
    <a:srgbClr val="1F4E79"/>
    <a:srgbClr val="2683C6"/>
    <a:srgbClr val="043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96090" autoAdjust="0"/>
  </p:normalViewPr>
  <p:slideViewPr>
    <p:cSldViewPr snapToGrid="0" showGuides="1">
      <p:cViewPr>
        <p:scale>
          <a:sx n="100" d="100"/>
          <a:sy n="100" d="100"/>
        </p:scale>
        <p:origin x="-1140" y="-138"/>
      </p:cViewPr>
      <p:guideLst>
        <p:guide orient="horz" pos="21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75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083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94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sp>
        <p:nvSpPr>
          <p:cNvPr id="6" name="文本框 9"/>
          <p:cNvSpPr txBox="1"/>
          <p:nvPr userDrawn="1"/>
        </p:nvSpPr>
        <p:spPr>
          <a:xfrm>
            <a:off x="285750" y="184280"/>
            <a:ext cx="6692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 smtClean="0">
                <a:solidFill>
                  <a:srgbClr val="7BA9CA"/>
                </a:solidFill>
                <a:latin typeface="楷体_GB2312" pitchFamily="49" charset="-122"/>
                <a:ea typeface="楷体_GB2312"/>
                <a:cs typeface="+mj-cs"/>
              </a:rPr>
              <a:t>4 </a:t>
            </a:r>
            <a:r>
              <a:rPr lang="zh-CN" altLang="en-US" sz="4000" b="1" kern="0" dirty="0" smtClean="0">
                <a:solidFill>
                  <a:srgbClr val="7BA9CA"/>
                </a:solidFill>
                <a:latin typeface="楷体_GB2312" pitchFamily="49" charset="-122"/>
                <a:ea typeface="楷体_GB2312"/>
                <a:cs typeface="+mj-cs"/>
              </a:rPr>
              <a:t>信息技术应用</a:t>
            </a:r>
            <a:endParaRPr lang="zh-CN" altLang="en-US" sz="4000" b="1" kern="0" dirty="0">
              <a:solidFill>
                <a:srgbClr val="7BA9CA"/>
              </a:solidFill>
              <a:latin typeface="楷体_GB2312" pitchFamily="49" charset="-122"/>
              <a:ea typeface="楷体_GB2312"/>
              <a:cs typeface="+mj-cs"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62" y="-1"/>
            <a:ext cx="9214340" cy="6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9521" y="5740971"/>
            <a:ext cx="6434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提问</a:t>
            </a:r>
            <a:r>
              <a:rPr lang="zh-CN" altLang="en-US" sz="2000" b="1" dirty="0">
                <a:ea typeface="楷体_GB2312"/>
              </a:rPr>
              <a:t>：复兴号的持续运行时速是</a:t>
            </a:r>
            <a:r>
              <a:rPr lang="zh-CN" altLang="en-US" sz="2000" b="1" dirty="0" smtClean="0">
                <a:ea typeface="楷体_GB2312"/>
              </a:rPr>
              <a:t>多少？</a:t>
            </a:r>
            <a:endParaRPr lang="zh-CN" altLang="en-US" sz="2000" b="1" dirty="0">
              <a:ea typeface="楷体_GB2312"/>
            </a:endParaRPr>
          </a:p>
        </p:txBody>
      </p:sp>
      <p:sp>
        <p:nvSpPr>
          <p:cNvPr id="18" name="任意多边形 17"/>
          <p:cNvSpPr/>
          <p:nvPr/>
        </p:nvSpPr>
        <p:spPr>
          <a:xfrm rot="10800000" flipH="1">
            <a:off x="203200" y="1221105"/>
            <a:ext cx="8677910" cy="5372100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223569" y="13414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二、信息技术在设计制造中的应用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841759" y="15504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8422" y="2041268"/>
            <a:ext cx="4374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ea typeface="楷体_GB2312"/>
              </a:rPr>
              <a:t>助力高铁的设计制造</a:t>
            </a:r>
          </a:p>
        </p:txBody>
      </p:sp>
      <p:pic>
        <p:nvPicPr>
          <p:cNvPr id="2" name="图片 1" descr="复兴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642235"/>
            <a:ext cx="4353560" cy="289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521" y="2947547"/>
            <a:ext cx="787951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　　讨论</a:t>
            </a:r>
            <a:r>
              <a:rPr lang="zh-CN" altLang="en-US" b="1" dirty="0">
                <a:ea typeface="楷体_GB2312"/>
              </a:rPr>
              <a:t>：信息技术在复兴号的设计和制造过程中起到了什么样的作用？</a:t>
            </a:r>
          </a:p>
        </p:txBody>
      </p:sp>
      <p:sp>
        <p:nvSpPr>
          <p:cNvPr id="11" name="矩形 10"/>
          <p:cNvSpPr/>
          <p:nvPr/>
        </p:nvSpPr>
        <p:spPr>
          <a:xfrm>
            <a:off x="659520" y="3449668"/>
            <a:ext cx="7551029" cy="1568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</a:t>
            </a:r>
            <a:r>
              <a:rPr lang="zh-CN" altLang="en-US" sz="2000" b="1" dirty="0">
                <a:solidFill>
                  <a:schemeClr val="tx1"/>
                </a:solidFill>
                <a:ea typeface="楷体_GB2312"/>
              </a:rPr>
              <a:t>小结：借助信息技术，集中资源优势，通过协同工作、信息共享，从线路工程到牵引供电、列车运行控制系统到高速列车研制</a:t>
            </a:r>
            <a:r>
              <a:rPr lang="en-US" altLang="zh-CN" sz="2000" b="1" dirty="0">
                <a:solidFill>
                  <a:schemeClr val="tx1"/>
                </a:solidFill>
                <a:ea typeface="楷体_GB2312"/>
              </a:rPr>
              <a:t>……</a:t>
            </a:r>
            <a:r>
              <a:rPr lang="zh-CN" altLang="en-US" sz="2000" b="1" dirty="0">
                <a:solidFill>
                  <a:schemeClr val="tx1"/>
                </a:solidFill>
                <a:ea typeface="楷体_GB2312"/>
              </a:rPr>
              <a:t>突破了一系列尖端技术，构筑起了成套的高速铁路技术体系和标准，才能让我们感受到今天高铁列车的纵横驰骋。</a:t>
            </a:r>
          </a:p>
        </p:txBody>
      </p:sp>
      <p:sp>
        <p:nvSpPr>
          <p:cNvPr id="13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二、信息技术在设计制造中的应用</a:t>
            </a:r>
          </a:p>
        </p:txBody>
      </p:sp>
      <p:sp>
        <p:nvSpPr>
          <p:cNvPr id="10" name="矩形 9"/>
          <p:cNvSpPr/>
          <p:nvPr/>
        </p:nvSpPr>
        <p:spPr>
          <a:xfrm>
            <a:off x="659522" y="2414648"/>
            <a:ext cx="4374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ea typeface="楷体_GB2312"/>
              </a:rPr>
              <a:t>助力高铁的设计制造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ldLvl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9521" y="5740971"/>
            <a:ext cx="712938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提问</a:t>
            </a:r>
            <a:r>
              <a:rPr lang="zh-CN" altLang="en-US" sz="2000" b="1" dirty="0">
                <a:ea typeface="楷体_GB2312"/>
              </a:rPr>
              <a:t>：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AG600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航程是</a:t>
            </a:r>
            <a:r>
              <a:rPr lang="zh-CN" altLang="en-US" sz="2000" b="1" dirty="0">
                <a:ea typeface="楷体_GB2312"/>
              </a:rPr>
              <a:t>多少千米？最大起飞质量是</a:t>
            </a:r>
            <a:r>
              <a:rPr lang="zh-CN" altLang="en-US" sz="2000" b="1" dirty="0" smtClean="0">
                <a:ea typeface="楷体_GB2312"/>
              </a:rPr>
              <a:t>多少？</a:t>
            </a:r>
            <a:endParaRPr lang="zh-CN" altLang="en-US" sz="2000" b="1" dirty="0">
              <a:ea typeface="楷体_GB2312"/>
            </a:endParaRPr>
          </a:p>
        </p:txBody>
      </p:sp>
      <p:sp>
        <p:nvSpPr>
          <p:cNvPr id="18" name="任意多边形 17"/>
          <p:cNvSpPr/>
          <p:nvPr/>
        </p:nvSpPr>
        <p:spPr>
          <a:xfrm rot="10800000" flipH="1">
            <a:off x="203200" y="1163955"/>
            <a:ext cx="8677910" cy="5429250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241349" y="138593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二、信息技术在设计制造中的应用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859539" y="159493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9522" y="2041268"/>
            <a:ext cx="5148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ea typeface="楷体_GB2312"/>
              </a:rPr>
              <a:t>助力飞机、船舶的设计制造</a:t>
            </a:r>
          </a:p>
        </p:txBody>
      </p:sp>
      <p:pic>
        <p:nvPicPr>
          <p:cNvPr id="2" name="图片 1" descr="277700438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90" y="2640330"/>
            <a:ext cx="4653280" cy="290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二、信息技术在设计制造中的应用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521" y="2943144"/>
            <a:ext cx="7993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ea typeface="楷体_GB2312"/>
              </a:rPr>
              <a:t>　　讨论</a:t>
            </a:r>
            <a:r>
              <a:rPr lang="zh-CN" altLang="en-US" sz="2000" b="1" dirty="0">
                <a:ea typeface="楷体_GB2312"/>
              </a:rPr>
              <a:t>：信息技术在辽宁舰的设计和制造过程中起到了怎样的作用？</a:t>
            </a:r>
          </a:p>
        </p:txBody>
      </p:sp>
      <p:sp>
        <p:nvSpPr>
          <p:cNvPr id="11" name="矩形 10"/>
          <p:cNvSpPr/>
          <p:nvPr/>
        </p:nvSpPr>
        <p:spPr>
          <a:xfrm>
            <a:off x="659520" y="3469632"/>
            <a:ext cx="7874879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>
                <a:solidFill>
                  <a:schemeClr val="tx1"/>
                </a:solidFill>
                <a:ea typeface="楷体_GB2312"/>
              </a:rPr>
              <a:t>　</a:t>
            </a:r>
            <a:r>
              <a:rPr lang="zh-CN" altLang="en-US" sz="2000" b="1" dirty="0" smtClean="0">
                <a:solidFill>
                  <a:schemeClr val="tx1"/>
                </a:solidFill>
                <a:ea typeface="楷体_GB2312"/>
              </a:rPr>
              <a:t>　</a:t>
            </a:r>
            <a:r>
              <a:rPr lang="zh-CN" altLang="en-US" sz="2000" b="1" dirty="0" smtClean="0">
                <a:ea typeface="楷体_GB2312"/>
              </a:rPr>
              <a:t>小结</a:t>
            </a:r>
            <a:r>
              <a:rPr lang="zh-CN" altLang="en-US" sz="2000" b="1" dirty="0">
                <a:ea typeface="楷体_GB2312"/>
              </a:rPr>
              <a:t>：随着信息技术在研发、生产、制造各环节的广泛应用，数字化研发设计已成为飞机、船舶等大型机械、电气产品提高水平、缩短周期、降低成本的必要技术手段。</a:t>
            </a:r>
          </a:p>
        </p:txBody>
      </p:sp>
      <p:sp>
        <p:nvSpPr>
          <p:cNvPr id="10" name="矩形 9"/>
          <p:cNvSpPr/>
          <p:nvPr/>
        </p:nvSpPr>
        <p:spPr>
          <a:xfrm>
            <a:off x="659522" y="2414648"/>
            <a:ext cx="5148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ea typeface="楷体_GB2312"/>
              </a:rPr>
              <a:t>助力飞机、船舶的设计制造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200" y="1202055"/>
            <a:ext cx="8677910" cy="5542280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143559" y="13414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三、信息技术在农业中的应用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761749" y="15504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2" name="图片 1" descr="P12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75" y="2026920"/>
            <a:ext cx="5172075" cy="41859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06916" y="2097148"/>
            <a:ext cx="3600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ea typeface="楷体_GB2312"/>
              </a:rPr>
              <a:t>助力农情检测</a:t>
            </a:r>
          </a:p>
        </p:txBody>
      </p:sp>
      <p:sp>
        <p:nvSpPr>
          <p:cNvPr id="12" name="矩形 11"/>
          <p:cNvSpPr/>
          <p:nvPr/>
        </p:nvSpPr>
        <p:spPr>
          <a:xfrm>
            <a:off x="1271026" y="5750496"/>
            <a:ext cx="643497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提问</a:t>
            </a:r>
            <a:r>
              <a:rPr lang="zh-CN" altLang="en-US" sz="2000" b="1" dirty="0">
                <a:ea typeface="楷体_GB2312"/>
              </a:rPr>
              <a:t>：信息技术工具可帮助农民做哪些工作？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656" y="2952669"/>
            <a:ext cx="77657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ea typeface="楷体_GB2312"/>
              </a:rPr>
              <a:t>　　讨论</a:t>
            </a:r>
            <a:r>
              <a:rPr lang="zh-CN" altLang="en-US" sz="2000" b="1" dirty="0">
                <a:ea typeface="楷体_GB2312"/>
              </a:rPr>
              <a:t>：信息技术在农情检测中起到了怎样的作用？</a:t>
            </a:r>
          </a:p>
        </p:txBody>
      </p:sp>
      <p:sp>
        <p:nvSpPr>
          <p:cNvPr id="11" name="矩形 10"/>
          <p:cNvSpPr/>
          <p:nvPr/>
        </p:nvSpPr>
        <p:spPr>
          <a:xfrm>
            <a:off x="659521" y="3481165"/>
            <a:ext cx="7657802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>
                <a:solidFill>
                  <a:schemeClr val="tx1"/>
                </a:solidFill>
                <a:ea typeface="楷体_GB2312"/>
              </a:rPr>
              <a:t>　</a:t>
            </a:r>
            <a:r>
              <a:rPr lang="zh-CN" altLang="en-US" sz="2000" b="1" dirty="0" smtClean="0">
                <a:solidFill>
                  <a:schemeClr val="tx1"/>
                </a:solidFill>
                <a:ea typeface="楷体_GB2312"/>
              </a:rPr>
              <a:t>　</a:t>
            </a:r>
            <a:r>
              <a:rPr lang="zh-CN" altLang="en-US" sz="2000" b="1" dirty="0" smtClean="0">
                <a:ea typeface="楷体_GB2312"/>
              </a:rPr>
              <a:t>小结</a:t>
            </a:r>
            <a:r>
              <a:rPr lang="zh-CN" altLang="en-US" sz="2000" b="1" dirty="0">
                <a:ea typeface="楷体_GB2312"/>
              </a:rPr>
              <a:t>：利用遥感技术，收集地球表面的有关数据信息，经加工处理后，可以获得土壤、水源以及作物的分布、长势等信息。</a:t>
            </a:r>
          </a:p>
        </p:txBody>
      </p:sp>
      <p:sp>
        <p:nvSpPr>
          <p:cNvPr id="10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三、信息技术在农业中的应用</a:t>
            </a:r>
          </a:p>
        </p:txBody>
      </p:sp>
      <p:sp>
        <p:nvSpPr>
          <p:cNvPr id="12" name="矩形 11"/>
          <p:cNvSpPr/>
          <p:nvPr/>
        </p:nvSpPr>
        <p:spPr>
          <a:xfrm>
            <a:off x="659521" y="2443223"/>
            <a:ext cx="3600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ea typeface="楷体_GB2312"/>
              </a:rPr>
              <a:t>助力农情检测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521" y="2947547"/>
            <a:ext cx="77657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ea typeface="楷体_GB2312"/>
              </a:rPr>
              <a:t>　　思考讨论</a:t>
            </a:r>
            <a:r>
              <a:rPr lang="zh-CN" altLang="en-US" sz="2000" b="1" dirty="0">
                <a:ea typeface="楷体_GB2312"/>
              </a:rPr>
              <a:t>：数字化农业根据什么确定播种与收获的时机？</a:t>
            </a:r>
          </a:p>
        </p:txBody>
      </p:sp>
      <p:sp>
        <p:nvSpPr>
          <p:cNvPr id="11" name="矩形 10"/>
          <p:cNvSpPr/>
          <p:nvPr/>
        </p:nvSpPr>
        <p:spPr>
          <a:xfrm>
            <a:off x="659521" y="4013345"/>
            <a:ext cx="7657802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>
                <a:solidFill>
                  <a:schemeClr val="tx1"/>
                </a:solidFill>
                <a:ea typeface="楷体_GB2312"/>
              </a:rPr>
              <a:t>　</a:t>
            </a:r>
            <a:r>
              <a:rPr lang="zh-CN" altLang="en-US" sz="2000" b="1" dirty="0" smtClean="0">
                <a:solidFill>
                  <a:schemeClr val="tx1"/>
                </a:solidFill>
                <a:ea typeface="楷体_GB2312"/>
              </a:rPr>
              <a:t>　</a:t>
            </a:r>
            <a:r>
              <a:rPr lang="zh-CN" altLang="en-US" sz="2000" b="1" dirty="0" smtClean="0">
                <a:ea typeface="楷体_GB2312"/>
              </a:rPr>
              <a:t>小结</a:t>
            </a:r>
            <a:r>
              <a:rPr lang="zh-CN" altLang="en-US" sz="2000" b="1" dirty="0">
                <a:ea typeface="楷体_GB2312"/>
              </a:rPr>
              <a:t>：通过温室自动监测系统，实时监控空气和土壤的温度、湿度以及光照强度等参数，并将监测数据传输到数据中心进行统一分析，从而实施远程灌溉等生产操作。</a:t>
            </a:r>
          </a:p>
        </p:txBody>
      </p:sp>
      <p:sp>
        <p:nvSpPr>
          <p:cNvPr id="10" name="矩形 9"/>
          <p:cNvSpPr/>
          <p:nvPr/>
        </p:nvSpPr>
        <p:spPr>
          <a:xfrm>
            <a:off x="659521" y="3480446"/>
            <a:ext cx="3799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ea typeface="楷体_GB2312"/>
              </a:rPr>
              <a:t>　　阅读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教科书第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16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页的内容。</a:t>
            </a:r>
          </a:p>
        </p:txBody>
      </p:sp>
      <p:sp>
        <p:nvSpPr>
          <p:cNvPr id="12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三、信息技术在农业中的应用</a:t>
            </a:r>
          </a:p>
        </p:txBody>
      </p:sp>
      <p:sp>
        <p:nvSpPr>
          <p:cNvPr id="13" name="矩形 12"/>
          <p:cNvSpPr/>
          <p:nvPr/>
        </p:nvSpPr>
        <p:spPr>
          <a:xfrm>
            <a:off x="659521" y="2414648"/>
            <a:ext cx="3600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信息技术助力智能灌溉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项目实施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9521" y="2414648"/>
            <a:ext cx="7200097" cy="16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①</a:t>
            </a:r>
            <a:r>
              <a:rPr lang="zh-CN" altLang="en-US" sz="2000" b="1" dirty="0">
                <a:ea typeface="楷体_GB2312"/>
              </a:rPr>
              <a:t>除了前面讲过的应用情景之外，还有哪些信息技术的社会应用？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②</a:t>
            </a:r>
            <a:r>
              <a:rPr lang="zh-CN" altLang="en-US" sz="2000" b="1" dirty="0">
                <a:ea typeface="楷体_GB2312"/>
              </a:rPr>
              <a:t>归纳设计“智能化教学大楼”方案的初步构想，并</a:t>
            </a:r>
            <a:r>
              <a:rPr lang="zh-CN" altLang="en-US" sz="2000" b="1" dirty="0" smtClean="0">
                <a:ea typeface="楷体_GB2312"/>
              </a:rPr>
              <a:t>参考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教科书第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17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页的表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1.1.3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记录</a:t>
            </a:r>
            <a:r>
              <a:rPr lang="zh-CN" altLang="en-US" sz="2000" b="1" dirty="0">
                <a:ea typeface="楷体_GB2312"/>
              </a:rPr>
              <a:t>要点。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三、总结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9521" y="2414648"/>
            <a:ext cx="7428625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机器人</a:t>
            </a:r>
            <a:r>
              <a:rPr lang="zh-CN" altLang="en-US" sz="2000" b="1" dirty="0">
                <a:ea typeface="楷体_GB2312"/>
              </a:rPr>
              <a:t>在生产生活中的应用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ea typeface="楷体_GB2312"/>
              </a:rPr>
              <a:t>在设计制造中的应用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ea typeface="楷体_GB2312"/>
              </a:rPr>
              <a:t>在农业中的应用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四、课后作业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9521" y="2414648"/>
            <a:ext cx="722701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归纳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设计“智能化教学大楼”方案的初步构想，并参考教科书第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17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页的表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1.1.3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记录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要点</a:t>
            </a:r>
            <a:r>
              <a:rPr lang="zh-CN" altLang="en-US" sz="2000" b="1" dirty="0">
                <a:ea typeface="楷体_GB231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5605" y="3060769"/>
            <a:ext cx="8632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effectLst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effectLst/>
              </a:rPr>
              <a:t>　信息技术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应用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en-US" altLang="zh-CN" sz="2000" dirty="0" smtClean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92471" y="2248596"/>
            <a:ext cx="2749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项目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活动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8"/>
          <p:cNvSpPr/>
          <p:nvPr/>
        </p:nvSpPr>
        <p:spPr>
          <a:xfrm rot="5400000">
            <a:off x="563482" y="245759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10800000" flipH="1">
            <a:off x="232996" y="1719071"/>
            <a:ext cx="8678007" cy="4080975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32155" y="3044825"/>
            <a:ext cx="7846695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latin typeface="华文楷体" panose="02010600040101010101" pitchFamily="2" charset="-122"/>
                <a:ea typeface="楷体_GB2312"/>
              </a:rPr>
              <a:t>　　</a:t>
            </a:r>
            <a:r>
              <a:rPr lang="en-US" altLang="zh-CN" sz="2000" b="1" dirty="0" smtClean="0">
                <a:latin typeface="华文楷体" panose="02010600040101010101" pitchFamily="2" charset="-122"/>
                <a:ea typeface="楷体_GB2312"/>
              </a:rPr>
              <a:t>1</a:t>
            </a:r>
            <a:r>
              <a:rPr lang="en-US" altLang="zh-CN" sz="2000" b="1" dirty="0">
                <a:latin typeface="华文楷体" panose="02010600040101010101" pitchFamily="2" charset="-122"/>
                <a:ea typeface="楷体_GB2312"/>
              </a:rPr>
              <a:t>. </a:t>
            </a:r>
            <a:r>
              <a:rPr lang="zh-CN" altLang="en-US" sz="2000" b="1" dirty="0">
                <a:latin typeface="华文楷体" panose="02010600040101010101" pitchFamily="2" charset="-122"/>
                <a:ea typeface="楷体_GB2312"/>
              </a:rPr>
              <a:t>人工智能技术在学习、生活中的</a:t>
            </a:r>
            <a:r>
              <a:rPr lang="zh-CN" altLang="en-US" sz="2000" b="1" dirty="0" smtClean="0">
                <a:latin typeface="华文楷体" panose="02010600040101010101" pitchFamily="2" charset="-122"/>
                <a:ea typeface="楷体_GB2312"/>
              </a:rPr>
              <a:t>应用。</a:t>
            </a:r>
            <a:endParaRPr lang="zh-CN" altLang="en-US" sz="2000" b="1" dirty="0">
              <a:latin typeface="华文楷体" panose="02010600040101010101" pitchFamily="2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latin typeface="华文楷体" panose="02010600040101010101" pitchFamily="2" charset="-122"/>
                <a:ea typeface="楷体_GB2312"/>
              </a:rPr>
              <a:t>　　</a:t>
            </a:r>
            <a:r>
              <a:rPr lang="en-US" altLang="zh-CN" sz="2000" b="1" dirty="0" smtClean="0">
                <a:latin typeface="华文楷体" panose="02010600040101010101" pitchFamily="2" charset="-122"/>
                <a:ea typeface="楷体_GB2312"/>
              </a:rPr>
              <a:t>2</a:t>
            </a:r>
            <a:r>
              <a:rPr lang="en-US" altLang="zh-CN" sz="2000" b="1" dirty="0">
                <a:latin typeface="华文楷体" panose="02010600040101010101" pitchFamily="2" charset="-122"/>
                <a:ea typeface="楷体_GB2312"/>
              </a:rPr>
              <a:t>. </a:t>
            </a:r>
            <a:r>
              <a:rPr lang="zh-CN" altLang="en-US" sz="2000" b="1" dirty="0">
                <a:latin typeface="华文楷体" panose="02010600040101010101" pitchFamily="2" charset="-122"/>
                <a:ea typeface="楷体_GB2312"/>
              </a:rPr>
              <a:t>数字化学习方面的应用</a:t>
            </a:r>
            <a:r>
              <a:rPr lang="zh-CN" altLang="en-US" sz="2000" b="1" dirty="0" smtClean="0">
                <a:latin typeface="华文楷体" panose="02010600040101010101" pitchFamily="2" charset="-122"/>
                <a:ea typeface="楷体_GB2312"/>
              </a:rPr>
              <a:t>实例。</a:t>
            </a:r>
            <a:endParaRPr lang="zh-CN" altLang="en-US" sz="2000" b="1" dirty="0">
              <a:latin typeface="华文楷体" panose="02010600040101010101" pitchFamily="2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latin typeface="华文楷体" panose="02010600040101010101" pitchFamily="2" charset="-122"/>
                <a:ea typeface="楷体_GB2312"/>
              </a:rPr>
              <a:t>　　</a:t>
            </a:r>
            <a:r>
              <a:rPr lang="en-US" altLang="zh-CN" sz="2000" b="1" dirty="0" smtClean="0">
                <a:latin typeface="华文楷体" panose="02010600040101010101" pitchFamily="2" charset="-122"/>
                <a:ea typeface="楷体_GB2312"/>
              </a:rPr>
              <a:t>3. </a:t>
            </a:r>
            <a:r>
              <a:rPr lang="zh-CN" altLang="en-US" sz="2000" b="1" dirty="0" smtClean="0">
                <a:latin typeface="华文楷体" panose="02010600040101010101" pitchFamily="2" charset="-122"/>
                <a:ea typeface="楷体_GB2312"/>
              </a:rPr>
              <a:t>各</a:t>
            </a:r>
            <a:r>
              <a:rPr lang="zh-CN" altLang="en-US" sz="2000" b="1" dirty="0">
                <a:latin typeface="华文楷体" panose="02010600040101010101" pitchFamily="2" charset="-122"/>
                <a:ea typeface="楷体_GB2312"/>
              </a:rPr>
              <a:t>小组选择一个检索的方向，开始上网搜索相关的应用实例。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>
          <a:xfrm rot="10800000" flipH="1">
            <a:off x="233045" y="1718945"/>
            <a:ext cx="8677910" cy="4524375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22325" y="2753360"/>
          <a:ext cx="7498715" cy="2637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/>
                <a:gridCol w="2693670"/>
                <a:gridCol w="2569845"/>
              </a:tblGrid>
              <a:tr h="802005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楼层</a:t>
                      </a: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-</a:t>
                      </a: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房间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r>
                        <a:rPr lang="zh-CN" altLang="en-US" sz="2000" b="1" kern="1200" dirty="0" smtClean="0">
                          <a:solidFill>
                            <a:schemeClr val="bg1"/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功能简介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主要技术与配置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9105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r>
                        <a:rPr lang="en-US" altLang="zh-CN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1</a:t>
                      </a:r>
                      <a:r>
                        <a:rPr lang="zh-CN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层</a:t>
                      </a:r>
                      <a:r>
                        <a:rPr lang="en-US" alt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-</a:t>
                      </a:r>
                      <a:r>
                        <a:rPr lang="en-US" altLang="zh-CN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101</a:t>
                      </a:r>
                      <a:r>
                        <a:rPr lang="zh-CN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教室</a:t>
                      </a: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r>
                        <a:rPr lang="en-US" altLang="zh-CN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1</a:t>
                      </a:r>
                      <a:r>
                        <a:rPr lang="zh-CN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层</a:t>
                      </a:r>
                      <a:r>
                        <a:rPr lang="en-US" altLang="zh-CN" sz="2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-</a:t>
                      </a:r>
                      <a:r>
                        <a:rPr lang="en-US" altLang="zh-CN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102</a:t>
                      </a:r>
                      <a:r>
                        <a:rPr lang="zh-CN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教室</a:t>
                      </a: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9105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endParaRPr lang="zh-CN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itchFamily="49" charset="-122"/>
                        <a:ea typeface="楷体_GB2312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85841" y="2061906"/>
            <a:ext cx="2749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归纳总结</a:t>
            </a:r>
          </a:p>
        </p:txBody>
      </p:sp>
      <p:sp>
        <p:nvSpPr>
          <p:cNvPr id="12" name="等腰三角形 8"/>
          <p:cNvSpPr/>
          <p:nvPr/>
        </p:nvSpPr>
        <p:spPr>
          <a:xfrm rot="5400000">
            <a:off x="856852" y="227090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42738" y="5759098"/>
            <a:ext cx="5293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思考：工业</a:t>
            </a:r>
            <a:r>
              <a:rPr lang="zh-CN" altLang="en-US" sz="2000" b="1" dirty="0">
                <a:ea typeface="楷体_GB2312"/>
              </a:rPr>
              <a:t>焊接机器人运用了哪些信息技术？</a:t>
            </a:r>
          </a:p>
        </p:txBody>
      </p:sp>
      <p:sp>
        <p:nvSpPr>
          <p:cNvPr id="18" name="任意多边形 17"/>
          <p:cNvSpPr/>
          <p:nvPr/>
        </p:nvSpPr>
        <p:spPr>
          <a:xfrm rot="10800000" flipH="1">
            <a:off x="203200" y="1238885"/>
            <a:ext cx="8677910" cy="5354320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099109" y="142149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工业机器人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生产线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717299" y="163049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3" name="图片 2" descr="VCG21917182d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2127885"/>
            <a:ext cx="5316220" cy="3462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一、机器人在生产生活中的应用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9522" y="2414648"/>
            <a:ext cx="4116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工业机器人</a:t>
            </a:r>
          </a:p>
        </p:txBody>
      </p:sp>
      <p:sp>
        <p:nvSpPr>
          <p:cNvPr id="12" name="矩形 11"/>
          <p:cNvSpPr/>
          <p:nvPr/>
        </p:nvSpPr>
        <p:spPr>
          <a:xfrm>
            <a:off x="659521" y="2943144"/>
            <a:ext cx="5604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ea typeface="楷体_GB2312"/>
              </a:rPr>
              <a:t>　　提问：机器人</a:t>
            </a:r>
            <a:r>
              <a:rPr lang="zh-CN" altLang="en-US" sz="2000" b="1" dirty="0">
                <a:ea typeface="楷体_GB2312"/>
              </a:rPr>
              <a:t>和人相比，哪个工作效率高？</a:t>
            </a:r>
          </a:p>
        </p:txBody>
      </p:sp>
      <p:sp>
        <p:nvSpPr>
          <p:cNvPr id="13" name="矩形 12"/>
          <p:cNvSpPr/>
          <p:nvPr/>
        </p:nvSpPr>
        <p:spPr>
          <a:xfrm>
            <a:off x="659521" y="3471640"/>
            <a:ext cx="7890032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>
                <a:ea typeface="楷体_GB2312"/>
              </a:rPr>
              <a:t>讨论：工业机器人的使用，使得企业对劳动力的需求产生什么变化</a:t>
            </a:r>
            <a:r>
              <a:rPr lang="zh-CN" altLang="en-US" sz="2000" b="1" dirty="0" smtClean="0">
                <a:ea typeface="楷体_GB2312"/>
              </a:rPr>
              <a:t>？</a:t>
            </a:r>
            <a:endParaRPr lang="en-US" altLang="zh-CN" sz="2000" b="1" dirty="0">
              <a:ea typeface="楷体_GB231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9521" y="4000136"/>
            <a:ext cx="77541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小结</a:t>
            </a:r>
            <a:r>
              <a:rPr lang="zh-CN" altLang="en-US" sz="2000" b="1" dirty="0">
                <a:ea typeface="楷体_GB2312"/>
              </a:rPr>
              <a:t>：工业机器人应用了很多信息技术的关键技术，代替劳动力从事各种繁重和重复性的体力劳动，同时，也提高了生产效率。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26770" y="3078480"/>
            <a:ext cx="451739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>
                <a:ea typeface="楷体_GB2312"/>
              </a:rPr>
              <a:t>　　上网搜索资料：举例说明</a:t>
            </a:r>
            <a:r>
              <a:rPr lang="zh-CN" altLang="en-US" sz="2000" b="1" dirty="0" smtClean="0">
                <a:ea typeface="楷体_GB2312"/>
              </a:rPr>
              <a:t>还有哪些</a:t>
            </a:r>
            <a:r>
              <a:rPr lang="zh-CN" altLang="en-US" sz="2000" b="1" dirty="0">
                <a:ea typeface="楷体_GB2312"/>
              </a:rPr>
              <a:t>危险、有害的环境中用到了机器人？</a:t>
            </a:r>
          </a:p>
        </p:txBody>
      </p:sp>
      <p:sp>
        <p:nvSpPr>
          <p:cNvPr id="18" name="任意多边形 17"/>
          <p:cNvSpPr/>
          <p:nvPr/>
        </p:nvSpPr>
        <p:spPr>
          <a:xfrm rot="10800000" flipH="1">
            <a:off x="203200" y="1249045"/>
            <a:ext cx="8677910" cy="5344160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027989" y="152817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一、机器人在生产生活中的应用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73717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9522" y="2414648"/>
            <a:ext cx="4116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危险、有害环境</a:t>
            </a:r>
            <a:r>
              <a:rPr lang="zh-CN" altLang="en-US" sz="2000" b="1" dirty="0">
                <a:ea typeface="楷体_GB2312"/>
              </a:rPr>
              <a:t>中的</a:t>
            </a:r>
            <a:r>
              <a:rPr lang="zh-CN" altLang="en-US" sz="2000" b="1" dirty="0" smtClean="0">
                <a:ea typeface="楷体_GB2312"/>
              </a:rPr>
              <a:t>机器人</a:t>
            </a:r>
            <a:endParaRPr lang="zh-CN" altLang="en-US" sz="2000" b="1" dirty="0">
              <a:ea typeface="楷体_GB2312"/>
            </a:endParaRPr>
          </a:p>
        </p:txBody>
      </p:sp>
      <p:pic>
        <p:nvPicPr>
          <p:cNvPr id="2" name="图片 1" descr="219546789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635" y="2207260"/>
            <a:ext cx="2731770" cy="3858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9521" y="5882576"/>
            <a:ext cx="68133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提问</a:t>
            </a:r>
            <a:r>
              <a:rPr lang="zh-CN" altLang="en-US" sz="2000" b="1" dirty="0">
                <a:ea typeface="楷体_GB2312"/>
              </a:rPr>
              <a:t>：举例说明哪些家务劳动可以用机器人完成？</a:t>
            </a:r>
          </a:p>
        </p:txBody>
      </p:sp>
      <p:sp>
        <p:nvSpPr>
          <p:cNvPr id="18" name="任意多边形 17"/>
          <p:cNvSpPr/>
          <p:nvPr/>
        </p:nvSpPr>
        <p:spPr>
          <a:xfrm rot="10800000" flipH="1">
            <a:off x="203200" y="1276985"/>
            <a:ext cx="8677910" cy="5504815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214679" y="138593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一、机器人在生产生活中的应用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832869" y="159493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9521" y="2059048"/>
            <a:ext cx="2825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家庭</a:t>
            </a:r>
            <a:r>
              <a:rPr lang="zh-CN" altLang="en-US" sz="2000" b="1" dirty="0">
                <a:ea typeface="楷体_GB2312"/>
              </a:rPr>
              <a:t>服务</a:t>
            </a:r>
            <a:r>
              <a:rPr lang="zh-CN" altLang="en-US" sz="2000" b="1" dirty="0" smtClean="0">
                <a:ea typeface="楷体_GB2312"/>
              </a:rPr>
              <a:t>机器人</a:t>
            </a:r>
            <a:endParaRPr lang="zh-CN" altLang="en-US" sz="2000" b="1" dirty="0">
              <a:ea typeface="楷体_GB2312"/>
            </a:endParaRPr>
          </a:p>
        </p:txBody>
      </p:sp>
      <p:pic>
        <p:nvPicPr>
          <p:cNvPr id="2" name="图片 1" descr="VCG41N6875155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5" y="2574290"/>
            <a:ext cx="4748530" cy="3166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9521" y="2947547"/>
            <a:ext cx="595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ea typeface="楷体_GB2312"/>
              </a:rPr>
              <a:t>　　讨论</a:t>
            </a:r>
            <a:r>
              <a:rPr lang="zh-CN" altLang="en-US" sz="2000" b="1" dirty="0">
                <a:ea typeface="楷体_GB2312"/>
              </a:rPr>
              <a:t>：现在的家用电器和以前比有哪些优势？</a:t>
            </a:r>
          </a:p>
        </p:txBody>
      </p:sp>
      <p:sp>
        <p:nvSpPr>
          <p:cNvPr id="10" name="矩形 9"/>
          <p:cNvSpPr/>
          <p:nvPr/>
        </p:nvSpPr>
        <p:spPr>
          <a:xfrm>
            <a:off x="659521" y="3480446"/>
            <a:ext cx="7853861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小结</a:t>
            </a:r>
            <a:r>
              <a:rPr lang="zh-CN" altLang="en-US" sz="2000" b="1" dirty="0">
                <a:ea typeface="楷体_GB2312"/>
              </a:rPr>
              <a:t>：随着信息技术的迅猛发展，各种家用电器向网络化、智能化方向发展。在原有功能的基础上，还能通过传感器根据环境的变化完成任务，通过大数据分析给用户提供个性化服务。</a:t>
            </a:r>
          </a:p>
        </p:txBody>
      </p:sp>
      <p:sp>
        <p:nvSpPr>
          <p:cNvPr id="11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一、机器人在生产生活中的应用</a:t>
            </a:r>
          </a:p>
        </p:txBody>
      </p:sp>
      <p:sp>
        <p:nvSpPr>
          <p:cNvPr id="9" name="矩形 8"/>
          <p:cNvSpPr/>
          <p:nvPr/>
        </p:nvSpPr>
        <p:spPr>
          <a:xfrm>
            <a:off x="659521" y="2414648"/>
            <a:ext cx="2825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家庭</a:t>
            </a:r>
            <a:r>
              <a:rPr lang="zh-CN" altLang="en-US" sz="2000" b="1" dirty="0">
                <a:ea typeface="楷体_GB2312"/>
              </a:rPr>
              <a:t>服务</a:t>
            </a:r>
            <a:r>
              <a:rPr lang="zh-CN" altLang="en-US" sz="2000" b="1" dirty="0" smtClean="0">
                <a:ea typeface="楷体_GB2312"/>
              </a:rPr>
              <a:t>机器人</a:t>
            </a:r>
            <a:endParaRPr lang="zh-CN" altLang="en-US" sz="2000" b="1" dirty="0"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163</Words>
  <Application>Microsoft Office PowerPoint</Application>
  <PresentationFormat>全屏显示(4:3)</PresentationFormat>
  <Paragraphs>66</Paragraphs>
  <Slides>20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118</cp:revision>
  <dcterms:created xsi:type="dcterms:W3CDTF">2019-04-15T01:46:00Z</dcterms:created>
  <dcterms:modified xsi:type="dcterms:W3CDTF">2019-08-27T06:01:45Z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